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3.png"/><Relationship Id="rId6" Type="http://schemas.openxmlformats.org/officeDocument/2006/relationships/image" Target="../media/image-2-3.png"/><Relationship Id="rId7" Type="http://schemas.openxmlformats.org/officeDocument/2006/relationships/image" Target="../media/image-2-4.png"/><Relationship Id="rId8" Type="http://schemas.openxmlformats.org/officeDocument/2006/relationships/image" Target="../media/image-2-3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4.png"/><Relationship Id="rId6" Type="http://schemas.openxmlformats.org/officeDocument/2006/relationships/image" Target="../media/image-3-4.png"/><Relationship Id="rId7" Type="http://schemas.openxmlformats.org/officeDocument/2006/relationships/image" Target="../media/image-3-4.png"/><Relationship Id="rId8" Type="http://schemas.openxmlformats.org/officeDocument/2006/relationships/image" Target="../media/image-3-4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3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3.png"/><Relationship Id="rId5" Type="http://schemas.openxmlformats.org/officeDocument/2006/relationships/image" Target="../media/image-6-3.png"/><Relationship Id="rId6" Type="http://schemas.openxmlformats.org/officeDocument/2006/relationships/image" Target="../media/image-6-3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3.png"/><Relationship Id="rId6" Type="http://schemas.openxmlformats.org/officeDocument/2006/relationships/image" Target="../media/image-9-4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3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3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3.png"/><Relationship Id="rId6" Type="http://schemas.openxmlformats.org/officeDocument/2006/relationships/image" Target="../media/image-14-6.png"/><Relationship Id="rId7" Type="http://schemas.openxmlformats.org/officeDocument/2006/relationships/image" Target="../media/image-14-3.png"/><Relationship Id="rId8" Type="http://schemas.openxmlformats.org/officeDocument/2006/relationships/image" Target="../media/image-14-8.png"/><Relationship Id="rId9" Type="http://schemas.openxmlformats.org/officeDocument/2006/relationships/image" Target="../media/image-14-3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800380" y="2143071"/>
            <a:ext cx="257169" cy="2285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71846" y="2114497"/>
            <a:ext cx="4247663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跟卖大师 · OZON 无货源跟卖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3809905" y="2638359"/>
            <a:ext cx="4581030" cy="7143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5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学员开店操作手册</a:t>
            </a:r>
            <a:endParaRPr lang="en-US" sz="4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461" y="3581310"/>
            <a:ext cx="1066773" cy="38099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629" y="3924202"/>
            <a:ext cx="2495488" cy="26669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4857629" y="3924202"/>
            <a:ext cx="250463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从注册到回款 · 零基础陪跑版</a:t>
            </a:r>
            <a:endParaRPr lang="en-US" sz="150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500" y="4571886"/>
            <a:ext cx="2209745" cy="19049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5000500" y="4571886"/>
            <a:ext cx="221888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内部教学资料 · 请妥善保管，勿外传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六步跑通 OZON 无货源跟卖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33467"/>
            <a:ext cx="3609885" cy="21716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5783" y="1600160"/>
            <a:ext cx="3161840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</a:t>
            </a:r>
            <a:endParaRPr lang="en-US" sz="2250" dirty="0"/>
          </a:p>
        </p:txBody>
      </p:sp>
      <p:sp>
        <p:nvSpPr>
          <p:cNvPr id="7" name="Text 2"/>
          <p:cNvSpPr/>
          <p:nvPr/>
        </p:nvSpPr>
        <p:spPr>
          <a:xfrm>
            <a:off x="685783" y="205734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资料代注册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240024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备齐执照资料，由助教代注册下店，下店率高。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668" y="1333467"/>
            <a:ext cx="3609885" cy="217164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524262" y="1600160"/>
            <a:ext cx="3161840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4524262" y="205734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装 ERP / 插件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4524262" y="240024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安装选品插件与 ERP，绑定你的店铺。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147" y="1333467"/>
            <a:ext cx="3609885" cy="217164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362741" y="1600160"/>
            <a:ext cx="3161840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</a:t>
            </a:r>
            <a:endParaRPr lang="en-US" sz="2250" dirty="0"/>
          </a:p>
        </p:txBody>
      </p:sp>
      <p:sp>
        <p:nvSpPr>
          <p:cNvPr id="15" name="Text 8"/>
          <p:cNvSpPr/>
          <p:nvPr/>
        </p:nvSpPr>
        <p:spPr>
          <a:xfrm>
            <a:off x="8362741" y="205734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选品上架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8362741" y="240024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采集筛选，守禁售规则，按 13% 利润上架。</a:t>
            </a:r>
            <a:endParaRPr lang="en-US" sz="105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733707"/>
            <a:ext cx="3609885" cy="2171646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685783" y="4000400"/>
            <a:ext cx="3161840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</a:t>
            </a:r>
            <a:endParaRPr lang="en-US" sz="2250" dirty="0"/>
          </a:p>
        </p:txBody>
      </p:sp>
      <p:sp>
        <p:nvSpPr>
          <p:cNvPr id="19" name="Text 11"/>
          <p:cNvSpPr/>
          <p:nvPr/>
        </p:nvSpPr>
        <p:spPr>
          <a:xfrm>
            <a:off x="685783" y="445758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出单采购</a:t>
            </a:r>
            <a:endParaRPr lang="en-US" sz="1500" dirty="0"/>
          </a:p>
        </p:txBody>
      </p:sp>
      <p:sp>
        <p:nvSpPr>
          <p:cNvPr id="20" name="Text 12"/>
          <p:cNvSpPr/>
          <p:nvPr/>
        </p:nvSpPr>
        <p:spPr>
          <a:xfrm>
            <a:off x="685783" y="480048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出单后去 1688 / 拼多多采同款。</a:t>
            </a:r>
            <a:endParaRPr lang="en-US" sz="10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5668" y="3733707"/>
            <a:ext cx="3609885" cy="2171646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4524262" y="4000400"/>
            <a:ext cx="3161840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05</a:t>
            </a:r>
            <a:endParaRPr lang="en-US" sz="2250" dirty="0"/>
          </a:p>
        </p:txBody>
      </p:sp>
      <p:sp>
        <p:nvSpPr>
          <p:cNvPr id="23" name="Text 14"/>
          <p:cNvSpPr/>
          <p:nvPr/>
        </p:nvSpPr>
        <p:spPr>
          <a:xfrm>
            <a:off x="4524262" y="445758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发中转仓</a:t>
            </a:r>
            <a:endParaRPr lang="en-US" sz="1500" dirty="0"/>
          </a:p>
        </p:txBody>
      </p:sp>
      <p:sp>
        <p:nvSpPr>
          <p:cNvPr id="24" name="Text 15"/>
          <p:cNvSpPr/>
          <p:nvPr/>
        </p:nvSpPr>
        <p:spPr>
          <a:xfrm>
            <a:off x="4524262" y="480048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厂家发货到中转仓，填追踪号同步。</a:t>
            </a:r>
            <a:endParaRPr lang="en-US" sz="105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4147" y="3733707"/>
            <a:ext cx="3609885" cy="2171646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8362741" y="4000400"/>
            <a:ext cx="3161840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06</a:t>
            </a:r>
            <a:endParaRPr lang="en-US" sz="2250" dirty="0"/>
          </a:p>
        </p:txBody>
      </p:sp>
      <p:sp>
        <p:nvSpPr>
          <p:cNvPr id="27" name="Text 17"/>
          <p:cNvSpPr/>
          <p:nvPr/>
        </p:nvSpPr>
        <p:spPr>
          <a:xfrm>
            <a:off x="8362741" y="445758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回款优化</a:t>
            </a:r>
            <a:endParaRPr lang="en-US" sz="1500" dirty="0"/>
          </a:p>
        </p:txBody>
      </p:sp>
      <p:sp>
        <p:nvSpPr>
          <p:cNvPr id="28" name="Text 18"/>
          <p:cNvSpPr/>
          <p:nvPr/>
        </p:nvSpPr>
        <p:spPr>
          <a:xfrm>
            <a:off x="8362741" y="480048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PingPong 自动回款，持续优化选品。</a:t>
            </a:r>
            <a:endParaRPr lang="en-US" sz="1050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6238719"/>
            <a:ext cx="133347" cy="133347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666733" y="6219670"/>
            <a:ext cx="339043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启动资金三块：ERP 站点费 + 物流预充值 + 产品采购金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开店前准备：资料清单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28594" cy="22859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1981" y="1342991"/>
            <a:ext cx="923521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必须准备</a:t>
            </a:r>
            <a:endParaRPr lang="en-US" sz="180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876378"/>
            <a:ext cx="171446" cy="171446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742931" y="1857329"/>
            <a:ext cx="223793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企业营业执照（个体户不行）</a:t>
            </a:r>
            <a:endParaRPr lang="en-US" sz="13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295468"/>
            <a:ext cx="171446" cy="171446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742931" y="2276418"/>
            <a:ext cx="138071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法人身份证正反面</a:t>
            </a:r>
            <a:endParaRPr lang="en-US" sz="135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714557"/>
            <a:ext cx="171446" cy="171446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42931" y="2695508"/>
            <a:ext cx="2018869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未注册过 OZON 的手机号</a:t>
            </a:r>
            <a:endParaRPr lang="en-US" sz="13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133647"/>
            <a:ext cx="171446" cy="171446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742931" y="3114597"/>
            <a:ext cx="160930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163 / Outlook 邮箱</a:t>
            </a:r>
            <a:endParaRPr lang="en-US" sz="135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552736"/>
            <a:ext cx="171446" cy="171446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742931" y="3533687"/>
            <a:ext cx="17236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国内储蓄卡（收款用）</a:t>
            </a:r>
            <a:endParaRPr lang="en-US" sz="135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343" y="1333467"/>
            <a:ext cx="5448164" cy="5067173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1135" y="1647784"/>
            <a:ext cx="190495" cy="190495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6857829" y="1619210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注意事项</a:t>
            </a:r>
            <a:endParaRPr lang="en-US" sz="1500" dirty="0"/>
          </a:p>
        </p:txBody>
      </p:sp>
      <p:sp>
        <p:nvSpPr>
          <p:cNvPr id="20" name="Text 8"/>
          <p:cNvSpPr/>
          <p:nvPr/>
        </p:nvSpPr>
        <p:spPr>
          <a:xfrm>
            <a:off x="6591135" y="2019250"/>
            <a:ext cx="488582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营业执照拍照需四角露出，清晰不反光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6591135" y="2362141"/>
            <a:ext cx="488582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QQ 邮箱易收不到验证，用 163 / Outlook</a:t>
            </a:r>
            <a:endParaRPr lang="en-US" sz="1200" dirty="0"/>
          </a:p>
        </p:txBody>
      </p:sp>
      <p:sp>
        <p:nvSpPr>
          <p:cNvPr id="22" name="Text 10"/>
          <p:cNvSpPr/>
          <p:nvPr/>
        </p:nvSpPr>
        <p:spPr>
          <a:xfrm>
            <a:off x="6591135" y="2705032"/>
            <a:ext cx="488582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新开店软件试用 299 元</a:t>
            </a:r>
            <a:endParaRPr lang="en-US" sz="1200" dirty="0"/>
          </a:p>
        </p:txBody>
      </p:sp>
      <p:sp>
        <p:nvSpPr>
          <p:cNvPr id="23" name="Text 11"/>
          <p:cNvSpPr/>
          <p:nvPr/>
        </p:nvSpPr>
        <p:spPr>
          <a:xfrm>
            <a:off x="6591135" y="3047924"/>
            <a:ext cx="488582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资料备齐再开工，避免反复补件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注册开店：两种方式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33467"/>
            <a:ext cx="5448164" cy="457188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1" y="1714457"/>
            <a:ext cx="361941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61981" y="2171646"/>
            <a:ext cx="484772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老师代注册（推荐）</a:t>
            </a: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761981" y="2628834"/>
            <a:ext cx="484772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下店率高，省去踩坑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761981" y="2971726"/>
            <a:ext cx="484772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联系助教提交资料即可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761981" y="3314617"/>
            <a:ext cx="484772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适合零基础新手</a:t>
            </a:r>
            <a:endParaRPr lang="en-US" sz="12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1333467"/>
            <a:ext cx="5448164" cy="4571886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135" y="1714457"/>
            <a:ext cx="323842" cy="285743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591135" y="2171646"/>
            <a:ext cx="484772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自己注册</a:t>
            </a:r>
            <a:endParaRPr lang="en-US" sz="1800" dirty="0"/>
          </a:p>
        </p:txBody>
      </p:sp>
      <p:sp>
        <p:nvSpPr>
          <p:cNvPr id="14" name="Text 6"/>
          <p:cNvSpPr/>
          <p:nvPr/>
        </p:nvSpPr>
        <p:spPr>
          <a:xfrm>
            <a:off x="6591135" y="2628834"/>
            <a:ext cx="484772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进 OZON 中国官网注册页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591135" y="2971726"/>
            <a:ext cx="484772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网址：seller.ozon.ru/ch/</a:t>
            </a:r>
            <a:endParaRPr lang="en-US" sz="1200" dirty="0"/>
          </a:p>
        </p:txBody>
      </p:sp>
      <p:sp>
        <p:nvSpPr>
          <p:cNvPr id="16" name="Text 8"/>
          <p:cNvSpPr/>
          <p:nvPr/>
        </p:nvSpPr>
        <p:spPr>
          <a:xfrm>
            <a:off x="6591135" y="3314617"/>
            <a:ext cx="484772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按提示填企业资料</a:t>
            </a:r>
            <a:endParaRPr lang="en-US" sz="12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6238719"/>
            <a:ext cx="133347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66733" y="6219670"/>
            <a:ext cx="29427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无论哪种方式，资料齐全是前提（见上一页清单）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仓库设置与数据迁移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33467"/>
            <a:ext cx="5448164" cy="457188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1" y="1676358"/>
            <a:ext cx="361941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61981" y="2133547"/>
            <a:ext cx="484772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新店：新建仓库</a:t>
            </a: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761981" y="2552636"/>
            <a:ext cx="4847723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 ERP（智赢 / 跟卖大师）里新建仓库，配置好基本参数，作为后续上架与发货的基准。</a:t>
            </a:r>
            <a:endParaRPr lang="en-US" sz="120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1333467"/>
            <a:ext cx="5448164" cy="4571886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135" y="1676358"/>
            <a:ext cx="285743" cy="285743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6591135" y="2133547"/>
            <a:ext cx="484772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老店：数据迁移</a:t>
            </a:r>
            <a:endParaRPr lang="en-US" sz="1800" dirty="0"/>
          </a:p>
        </p:txBody>
      </p:sp>
      <p:sp>
        <p:nvSpPr>
          <p:cNvPr id="12" name="Text 4"/>
          <p:cNvSpPr/>
          <p:nvPr/>
        </p:nvSpPr>
        <p:spPr>
          <a:xfrm>
            <a:off x="6591135" y="2552636"/>
            <a:ext cx="4847723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已有自营店的学员，优先把老店数据迁移过来，保留历史商品与订单，避免重复铺货。</a:t>
            </a:r>
            <a:endParaRPr lang="en-US" sz="120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6238719"/>
            <a:ext cx="133347" cy="133347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66733" y="6219670"/>
            <a:ext cx="30761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仓库设置是后续所有操作的基础，务必在选品前完成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收款账户：PingPong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257269"/>
            <a:ext cx="304792" cy="3047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57189" y="1257269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914377" y="1257269"/>
            <a:ext cx="244748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官网注册：</a:t>
            </a:r>
            <a:pPr algn="l" indent="0" marL="0">
              <a:buNone/>
            </a:pPr>
            <a:r>
              <a:rPr lang="en-US" sz="1350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us.pingpongx.com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714457"/>
            <a:ext cx="304792" cy="30479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57189" y="1714457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914377" y="1714457"/>
            <a:ext cx="292372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选择个人认证，法人扫脸（勿多次扫）</a:t>
            </a:r>
            <a:endParaRPr lang="en-US" sz="13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171646"/>
            <a:ext cx="304792" cy="30479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57189" y="217164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914377" y="2171646"/>
            <a:ext cx="120926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绑定法人银行卡</a:t>
            </a:r>
            <a:endParaRPr lang="en-US" sz="13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628834"/>
            <a:ext cx="304792" cy="30479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457189" y="2628834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8"/>
          <p:cNvSpPr/>
          <p:nvPr/>
        </p:nvSpPr>
        <p:spPr>
          <a:xfrm>
            <a:off x="914377" y="2628834"/>
            <a:ext cx="157120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第三方手续费 1.2%</a:t>
            </a:r>
            <a:endParaRPr lang="en-US" sz="13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343" y="1257269"/>
            <a:ext cx="5448164" cy="5143371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561" y="3333667"/>
            <a:ext cx="390515" cy="342891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562561" y="3800380"/>
            <a:ext cx="4904872" cy="561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回款时 OZON 审核通过后，PingPong</a:t>
            </a:r>
            <a:pPr algn="l" indent="0" marL="0">
              <a:buNone/>
            </a:pPr>
            <a:r>
              <a:rPr lang="en-US" sz="1350" b="1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自动回款</a:t>
            </a:r>
            <a:pPr algn="l" indent="0" marL="0">
              <a:buNone/>
            </a:pPr>
            <a:r>
              <a:rPr lang="en-US" sz="1350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到绑定的银行卡，无需手动提现操作。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电脑软件安装规范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33467"/>
            <a:ext cx="5448164" cy="5067173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1" y="1723982"/>
            <a:ext cx="190495" cy="19049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28674" y="1695408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必须安装</a:t>
            </a:r>
            <a:endParaRPr lang="en-US" sz="1500" dirty="0"/>
          </a:p>
        </p:txBody>
      </p:sp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81" y="2133547"/>
            <a:ext cx="714357" cy="304792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76278" y="2190695"/>
            <a:ext cx="4949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ToDesk</a:t>
            </a:r>
            <a:endParaRPr lang="en-US" sz="1050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2536" y="2133547"/>
            <a:ext cx="533387" cy="304792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1666833" y="2190695"/>
            <a:ext cx="3139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WPS</a:t>
            </a:r>
            <a:endParaRPr lang="en-US" sz="1050" dirty="0"/>
          </a:p>
        </p:txBody>
      </p:sp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2121" y="2133547"/>
            <a:ext cx="628634" cy="304792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2276418" y="2190695"/>
            <a:ext cx="4091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向日葵</a:t>
            </a:r>
            <a:endParaRPr lang="en-US" sz="10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6953" y="2133547"/>
            <a:ext cx="800080" cy="304792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2981250" y="2190695"/>
            <a:ext cx="5806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智赢 ERP</a:t>
            </a:r>
            <a:endParaRPr lang="en-US" sz="1050" dirty="0"/>
          </a:p>
        </p:txBody>
      </p:sp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3231" y="2133547"/>
            <a:ext cx="495288" cy="304792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3857529" y="2190695"/>
            <a:ext cx="2758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微信</a:t>
            </a:r>
            <a:endParaRPr lang="en-US" sz="1050" dirty="0"/>
          </a:p>
        </p:txBody>
      </p:sp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4717" y="2133547"/>
            <a:ext cx="1009625" cy="304792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4429014" y="2190695"/>
            <a:ext cx="79017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Edge 浏览器</a:t>
            </a:r>
            <a:endParaRPr lang="en-US" sz="1050" dirty="0"/>
          </a:p>
        </p:txBody>
      </p:sp>
      <p:pic>
        <p:nvPicPr>
          <p:cNvPr id="2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343" y="1333467"/>
            <a:ext cx="5448164" cy="5067173"/>
          </a:xfrm>
          <a:prstGeom prst="rect">
            <a:avLst/>
          </a:prstGeom>
        </p:spPr>
      </p:pic>
      <p:pic>
        <p:nvPicPr>
          <p:cNvPr id="2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91135" y="1723982"/>
            <a:ext cx="190495" cy="190495"/>
          </a:xfrm>
          <a:prstGeom prst="rect">
            <a:avLst/>
          </a:prstGeom>
        </p:spPr>
      </p:pic>
      <p:sp>
        <p:nvSpPr>
          <p:cNvPr id="22" name="Text 8"/>
          <p:cNvSpPr/>
          <p:nvPr/>
        </p:nvSpPr>
        <p:spPr>
          <a:xfrm>
            <a:off x="6857829" y="1695408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禁止安装</a:t>
            </a:r>
            <a:endParaRPr lang="en-US" sz="1500" dirty="0"/>
          </a:p>
        </p:txBody>
      </p:sp>
      <p:pic>
        <p:nvPicPr>
          <p:cNvPr id="2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1135" y="2133547"/>
            <a:ext cx="761981" cy="304792"/>
          </a:xfrm>
          <a:prstGeom prst="rect">
            <a:avLst/>
          </a:prstGeom>
        </p:spPr>
      </p:pic>
      <p:sp>
        <p:nvSpPr>
          <p:cNvPr id="24" name="Text 9"/>
          <p:cNvSpPr/>
          <p:nvPr/>
        </p:nvSpPr>
        <p:spPr>
          <a:xfrm>
            <a:off x="6705432" y="2190695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网络游戏</a:t>
            </a:r>
            <a:endParaRPr lang="en-US" sz="1050" dirty="0"/>
          </a:p>
        </p:txBody>
      </p:sp>
      <p:pic>
        <p:nvPicPr>
          <p:cNvPr id="2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9314" y="2133547"/>
            <a:ext cx="800080" cy="304792"/>
          </a:xfrm>
          <a:prstGeom prst="rect">
            <a:avLst/>
          </a:prstGeom>
        </p:spPr>
      </p:pic>
      <p:sp>
        <p:nvSpPr>
          <p:cNvPr id="26" name="Text 10"/>
          <p:cNvSpPr/>
          <p:nvPr/>
        </p:nvSpPr>
        <p:spPr>
          <a:xfrm>
            <a:off x="7543611" y="2190695"/>
            <a:ext cx="5806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360 杀毒</a:t>
            </a:r>
            <a:endParaRPr lang="en-US" sz="1050" dirty="0"/>
          </a:p>
        </p:txBody>
      </p:sp>
      <p:sp>
        <p:nvSpPr>
          <p:cNvPr id="27" name="Text 11"/>
          <p:cNvSpPr/>
          <p:nvPr/>
        </p:nvSpPr>
        <p:spPr>
          <a:xfrm>
            <a:off x="6591135" y="2628834"/>
            <a:ext cx="484772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此类软件会拖慢系统或与 ERP 冲突，影响正常操作。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物流群与预充值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33467"/>
            <a:ext cx="11277318" cy="506717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1981" y="2990775"/>
            <a:ext cx="336186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加群</a:t>
            </a:r>
            <a:endParaRPr lang="en-US" sz="2700" dirty="0"/>
          </a:p>
        </p:txBody>
      </p:sp>
      <p:sp>
        <p:nvSpPr>
          <p:cNvPr id="7" name="Text 2"/>
          <p:cNvSpPr/>
          <p:nvPr/>
        </p:nvSpPr>
        <p:spPr>
          <a:xfrm>
            <a:off x="1904952" y="3467013"/>
            <a:ext cx="1075917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下店后加物流群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1571586" y="3714657"/>
            <a:ext cx="17426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（见开班通知，勿外传群码）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4419490" y="2990775"/>
            <a:ext cx="336186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预充</a:t>
            </a:r>
            <a:endParaRPr lang="en-US" sz="2700" dirty="0"/>
          </a:p>
        </p:txBody>
      </p:sp>
      <p:sp>
        <p:nvSpPr>
          <p:cNvPr id="10" name="Text 5"/>
          <p:cNvSpPr/>
          <p:nvPr/>
        </p:nvSpPr>
        <p:spPr>
          <a:xfrm>
            <a:off x="5600560" y="3467013"/>
            <a:ext cx="101876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最低充 100 元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5562461" y="3714657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负余额会限制功能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8076998" y="2990775"/>
            <a:ext cx="336186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 元</a:t>
            </a:r>
            <a:endParaRPr lang="en-US" sz="2700" dirty="0"/>
          </a:p>
        </p:txBody>
      </p:sp>
      <p:sp>
        <p:nvSpPr>
          <p:cNvPr id="13" name="Text 8"/>
          <p:cNvSpPr/>
          <p:nvPr/>
        </p:nvSpPr>
        <p:spPr>
          <a:xfrm>
            <a:off x="9372366" y="3467013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每单打包费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9286643" y="3714657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统一代打包发货</a:t>
            </a:r>
            <a:endParaRPr lang="en-US" sz="10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1" y="4209945"/>
            <a:ext cx="10667733" cy="533387"/>
          </a:xfrm>
          <a:prstGeom prst="rect">
            <a:avLst/>
          </a:prstGeom>
        </p:spPr>
      </p:pic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76" y="4400440"/>
            <a:ext cx="114297" cy="15239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42971" y="4381390"/>
            <a:ext cx="4276237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92400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看完群规则再充值，明确运费计费方式与时效，避免后续争议。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DC262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⚠</a:t>
            </a:r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必做：关闭广告与促销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33467"/>
            <a:ext cx="5448164" cy="457188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80" y="1676358"/>
            <a:ext cx="285743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00080" y="2133547"/>
            <a:ext cx="4809624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关闭店铺广告</a:t>
            </a: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800080" y="2552636"/>
            <a:ext cx="4809624" cy="2476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不关会偷偷扣费。新店开店后立即检查并关闭广告功能，定期复查。</a:t>
            </a:r>
            <a:endParaRPr lang="en-US" sz="120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1333467"/>
            <a:ext cx="5448164" cy="4571886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234" y="1676358"/>
            <a:ext cx="285743" cy="285743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6629234" y="2133547"/>
            <a:ext cx="4809624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删除促销活动</a:t>
            </a:r>
            <a:endParaRPr lang="en-US" sz="1800" dirty="0"/>
          </a:p>
        </p:txBody>
      </p:sp>
      <p:sp>
        <p:nvSpPr>
          <p:cNvPr id="12" name="Text 4"/>
          <p:cNvSpPr/>
          <p:nvPr/>
        </p:nvSpPr>
        <p:spPr>
          <a:xfrm>
            <a:off x="6629234" y="2552636"/>
            <a:ext cx="4809624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OZON 会自动拉促销活动压价，不删会亏本。定期删除平台自动创建的活动。</a:t>
            </a:r>
            <a:endParaRPr lang="en-US" sz="120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6238719"/>
            <a:ext cx="133347" cy="133347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66733" y="6219670"/>
            <a:ext cx="30761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这一步不做，后续利润会被平台悄悄吃掉，务必重视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安装 ERP 与选品插件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92" y="1257269"/>
            <a:ext cx="1695408" cy="76198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533787" y="1409665"/>
            <a:ext cx="12473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装插件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787" y="1676358"/>
            <a:ext cx="1238219" cy="19049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4533787" y="1676358"/>
            <a:ext cx="12473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选品 + ERP 扩展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996" y="1504912"/>
            <a:ext cx="257169" cy="285743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036" y="1257269"/>
            <a:ext cx="1342991" cy="761981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6781630" y="1409665"/>
            <a:ext cx="89494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绑店铺</a:t>
            </a:r>
            <a:endParaRPr lang="en-US" sz="1350" dirty="0"/>
          </a:p>
        </p:txBody>
      </p:sp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1630" y="1676358"/>
            <a:ext cx="885803" cy="190495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6781630" y="1676358"/>
            <a:ext cx="89494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 ERP 内绑定</a:t>
            </a:r>
            <a:endParaRPr lang="en-US" sz="10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2324042"/>
            <a:ext cx="11277318" cy="4076598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882" y="4276618"/>
            <a:ext cx="171446" cy="171446"/>
          </a:xfrm>
          <a:prstGeom prst="rect">
            <a:avLst/>
          </a:prstGeom>
        </p:spPr>
      </p:pic>
      <p:sp>
        <p:nvSpPr>
          <p:cNvPr id="16" name="Text 5"/>
          <p:cNvSpPr/>
          <p:nvPr/>
        </p:nvSpPr>
        <p:spPr>
          <a:xfrm>
            <a:off x="1038199" y="4257569"/>
            <a:ext cx="866373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顺序别反：</a:t>
            </a:r>
            <a:endParaRPr lang="en-US" sz="1350" dirty="0"/>
          </a:p>
        </p:txBody>
      </p:sp>
      <p:sp>
        <p:nvSpPr>
          <p:cNvPr id="17" name="Text 6"/>
          <p:cNvSpPr/>
          <p:nvPr/>
        </p:nvSpPr>
        <p:spPr>
          <a:xfrm>
            <a:off x="1895428" y="4257569"/>
            <a:ext cx="898147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先从官网（见开班资料中的地址）安装浏览器插件，再在 ERP 内绑定你的 OZON 店铺。插件是采集选品的前置条件。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商品采集与选品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257269"/>
            <a:ext cx="5448164" cy="4724282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82" y="1609685"/>
            <a:ext cx="190495" cy="19049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990575" y="1581110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禁售清单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723882" y="1981150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带插头的电器类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723882" y="2285943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液体类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723882" y="2590735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粉末类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723882" y="2895528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带电池类</a:t>
            </a:r>
            <a:endParaRPr lang="en-US" sz="12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1257269"/>
            <a:ext cx="5448164" cy="4724282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036" y="1609685"/>
            <a:ext cx="142871" cy="190495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772106" y="1581110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算账要点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6553036" y="1981150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重量</a:t>
            </a:r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500g</a:t>
            </a:r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是运费分界（超则加钱）</a:t>
            </a:r>
            <a:endParaRPr lang="en-US" sz="1200" dirty="0"/>
          </a:p>
        </p:txBody>
      </p:sp>
      <p:sp>
        <p:nvSpPr>
          <p:cNvPr id="16" name="Text 8"/>
          <p:cNvSpPr/>
          <p:nvPr/>
        </p:nvSpPr>
        <p:spPr>
          <a:xfrm>
            <a:off x="6553036" y="2285943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单品留</a:t>
            </a:r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13%</a:t>
            </a:r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利润再上架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6553036" y="2590735"/>
            <a:ext cx="492392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每日稳定上架</a:t>
            </a:r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30–50</a:t>
            </a:r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</a:t>
            </a:r>
            <a:endParaRPr lang="en-US" sz="12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6238719"/>
            <a:ext cx="133347" cy="13334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66733" y="6219670"/>
            <a:ext cx="275227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选品是核心，守规则 + 算利润，避免上架即亏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商品上架要点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952676"/>
            <a:ext cx="11277318" cy="80008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3219370"/>
            <a:ext cx="361941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38219" y="3219370"/>
            <a:ext cx="62478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水印前缀：</a:t>
            </a:r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OZON 要求每条链接加前缀水印，用来识别跟卖来源，避免被判违规。</a:t>
            </a:r>
            <a:endParaRPr lang="en-US" sz="1350" dirty="0"/>
          </a:p>
        </p:txBody>
      </p:sp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981350"/>
            <a:ext cx="11277318" cy="800080"/>
          </a:xfrm>
          <a:prstGeom prst="rect">
            <a:avLst/>
          </a:prstGeom>
        </p:spPr>
      </p:pic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" y="4248044"/>
            <a:ext cx="219070" cy="285743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1095348" y="4248044"/>
            <a:ext cx="660027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促销设置：</a:t>
            </a:r>
            <a:pPr algn="l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上架次日设促销，上架价设为 2 倍，再设 13% 促销，既保利润又获流量。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出单后采购与发货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257269"/>
            <a:ext cx="3609885" cy="4724282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1523962"/>
            <a:ext cx="323842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85783" y="1943051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采购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85783" y="2285943"/>
            <a:ext cx="316184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去 1688 / 拼多多，采购与出单商品同款。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668" y="1257269"/>
            <a:ext cx="3609885" cy="4724282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4262" y="1523962"/>
            <a:ext cx="285743" cy="285743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4524262" y="1943051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填追踪号</a:t>
            </a:r>
            <a:endParaRPr lang="en-US" sz="1350" dirty="0"/>
          </a:p>
        </p:txBody>
      </p:sp>
      <p:sp>
        <p:nvSpPr>
          <p:cNvPr id="12" name="Text 4"/>
          <p:cNvSpPr/>
          <p:nvPr/>
        </p:nvSpPr>
        <p:spPr>
          <a:xfrm>
            <a:off x="4524262" y="2285943"/>
            <a:ext cx="316184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采购后把厂家追踪号填回 ERP，同步物流。</a:t>
            </a:r>
            <a:endParaRPr lang="en-US" sz="10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147" y="1257269"/>
            <a:ext cx="3609885" cy="4724282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2741" y="1523962"/>
            <a:ext cx="361941" cy="285743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8362741" y="1943051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③ 发中转仓</a:t>
            </a:r>
            <a:endParaRPr lang="en-US" sz="1350" dirty="0"/>
          </a:p>
        </p:txBody>
      </p:sp>
      <p:sp>
        <p:nvSpPr>
          <p:cNvPr id="16" name="Text 6"/>
          <p:cNvSpPr/>
          <p:nvPr/>
        </p:nvSpPr>
        <p:spPr>
          <a:xfrm>
            <a:off x="8362741" y="2285943"/>
            <a:ext cx="316184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厂家发货到中转仓统一打包。仓库地址由开班老师私发，勿外传。</a:t>
            </a:r>
            <a:endParaRPr lang="en-US" sz="105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6238719"/>
            <a:ext cx="133347" cy="133347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66733" y="6219670"/>
            <a:ext cx="360950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中转仓负责验货、打包、贴单发往俄罗斯，你只管铺货与采购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运营要点与注意事项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761981" cy="38099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219170"/>
            <a:ext cx="2676458" cy="434329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447764"/>
            <a:ext cx="200020" cy="228594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1790655"/>
            <a:ext cx="23046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物流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47684" y="2057349"/>
            <a:ext cx="23046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 500g 加运费，退货发中转仓。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4142" y="1219170"/>
            <a:ext cx="2676458" cy="4343291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4637" y="1447764"/>
            <a:ext cx="228594" cy="228594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3514637" y="1790655"/>
            <a:ext cx="23046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回款</a:t>
            </a:r>
            <a:endParaRPr lang="en-US" sz="1200" dirty="0"/>
          </a:p>
        </p:txBody>
      </p:sp>
      <p:sp>
        <p:nvSpPr>
          <p:cNvPr id="12" name="Text 4"/>
          <p:cNvSpPr/>
          <p:nvPr/>
        </p:nvSpPr>
        <p:spPr>
          <a:xfrm>
            <a:off x="3514637" y="2057349"/>
            <a:ext cx="23046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OZON 审核后 PingPong 自动回款。</a:t>
            </a:r>
            <a:endParaRPr lang="en-US" sz="10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219170"/>
            <a:ext cx="2676458" cy="4343291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590" y="1447764"/>
            <a:ext cx="228594" cy="228594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6381590" y="1790655"/>
            <a:ext cx="23046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</a:t>
            </a:r>
            <a:endParaRPr lang="en-US" sz="1200" dirty="0"/>
          </a:p>
        </p:txBody>
      </p:sp>
      <p:sp>
        <p:nvSpPr>
          <p:cNvPr id="16" name="Text 6"/>
          <p:cNvSpPr/>
          <p:nvPr/>
        </p:nvSpPr>
        <p:spPr>
          <a:xfrm>
            <a:off x="6381590" y="2057349"/>
            <a:ext cx="23046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定期下架无流量款，加铺新品。</a:t>
            </a:r>
            <a:endParaRPr lang="en-US" sz="105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8049" y="1219170"/>
            <a:ext cx="2676458" cy="4343291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8544" y="1447764"/>
            <a:ext cx="228594" cy="228594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9248544" y="1790655"/>
            <a:ext cx="23046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质检</a:t>
            </a:r>
            <a:endParaRPr lang="en-US" sz="1200" dirty="0"/>
          </a:p>
        </p:txBody>
      </p:sp>
      <p:sp>
        <p:nvSpPr>
          <p:cNvPr id="20" name="Text 8"/>
          <p:cNvSpPr/>
          <p:nvPr/>
        </p:nvSpPr>
        <p:spPr>
          <a:xfrm>
            <a:off x="9248544" y="2057349"/>
            <a:ext cx="23046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发货前查规格/重量/禁售项。</a:t>
            </a:r>
            <a:endParaRPr lang="en-US" sz="105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5791055"/>
            <a:ext cx="11277318" cy="609585"/>
          </a:xfrm>
          <a:prstGeom prst="rect">
            <a:avLst/>
          </a:prstGeom>
        </p:spPr>
      </p:pic>
      <p:pic>
        <p:nvPicPr>
          <p:cNvPr id="2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684" y="5981550"/>
            <a:ext cx="228594" cy="228594"/>
          </a:xfrm>
          <a:prstGeom prst="rect">
            <a:avLst/>
          </a:prstGeom>
        </p:spPr>
      </p:pic>
      <p:sp>
        <p:nvSpPr>
          <p:cNvPr id="23" name="Text 9"/>
          <p:cNvSpPr/>
          <p:nvPr/>
        </p:nvSpPr>
        <p:spPr>
          <a:xfrm>
            <a:off x="990575" y="5981550"/>
            <a:ext cx="64097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内部资料注意脱敏：中转仓地址、物流群码、执照样本、代注册老师实名等敏感信息请勿外传。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2026-09-22T02:37:13Z</dcterms:created>
  <dcterms:modified xsi:type="dcterms:W3CDTF">2026-09-22T02:37:13Z</dcterms:modified>
</cp:coreProperties>
</file>